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96" r:id="rId2"/>
    <p:sldId id="256" r:id="rId3"/>
    <p:sldId id="273" r:id="rId4"/>
    <p:sldId id="267" r:id="rId5"/>
    <p:sldId id="268" r:id="rId6"/>
    <p:sldId id="269" r:id="rId7"/>
    <p:sldId id="270" r:id="rId8"/>
    <p:sldId id="271" r:id="rId9"/>
    <p:sldId id="272" r:id="rId10"/>
    <p:sldId id="274" r:id="rId11"/>
    <p:sldId id="286" r:id="rId12"/>
    <p:sldId id="275" r:id="rId13"/>
    <p:sldId id="285" r:id="rId14"/>
    <p:sldId id="277" r:id="rId15"/>
    <p:sldId id="276" r:id="rId16"/>
    <p:sldId id="278" r:id="rId17"/>
    <p:sldId id="279" r:id="rId18"/>
    <p:sldId id="280" r:id="rId19"/>
    <p:sldId id="281" r:id="rId20"/>
    <p:sldId id="282" r:id="rId21"/>
    <p:sldId id="283" r:id="rId22"/>
    <p:sldId id="295" r:id="rId23"/>
    <p:sldId id="292" r:id="rId24"/>
    <p:sldId id="284" r:id="rId25"/>
    <p:sldId id="287" r:id="rId26"/>
    <p:sldId id="294" r:id="rId27"/>
    <p:sldId id="288" r:id="rId28"/>
    <p:sldId id="289" r:id="rId29"/>
    <p:sldId id="290" r:id="rId30"/>
    <p:sldId id="293" r:id="rId31"/>
    <p:sldId id="297" r:id="rId3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t Gibson" initials="GG" lastIdx="1" clrIdx="0">
    <p:extLst>
      <p:ext uri="{19B8F6BF-5375-455C-9EA6-DF929625EA0E}">
        <p15:presenceInfo xmlns:p15="http://schemas.microsoft.com/office/powerpoint/2012/main" userId="Grant Gib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10-08T14:42:47.203" idx="1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C315859-AF89-44F8-99F4-263960B4C490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755E885-396D-4A24-9617-F315C841DD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688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E86E8-9178-45DF-A92C-C8745270D708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8034A-DFA7-4FF7-97E4-8A725C45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51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F1BC4-F64B-41AE-AC04-37898BB03510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6FCC7-579B-4F7D-8114-34B658578EBA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1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C829-965B-4EB2-8D5A-A8CC8A1DD34A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52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398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8659"/>
            <a:endParaRPr lang="en-US" sz="682" dirty="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9F506-4B03-4872-B56F-EC15A5D81750}" type="datetime1">
              <a:rPr lang="en-US" smtClean="0"/>
              <a:t>10/29/2019</a:t>
            </a:fld>
            <a:endParaRPr lang="en-US" dirty="0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569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9FC8-C398-4EE0-948A-5AFCBCFAFF59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14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AF7AB-A9D2-4834-B9CF-3367A7C9090E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7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682BD-D444-46AB-9A3E-5B553CFC6CCE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1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A575-6756-42E4-98DC-8A3C020B8611}" type="datetime1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4FEBD-C172-476E-A638-39D71E866EFA}" type="datetime1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25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3E01-58CE-4F1D-AF75-0D5B7FC2C0D3}" type="datetime1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72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B9C5-E067-4553-9124-F39828A358EC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2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3AC97-BCDA-43C4-A22D-8E27CE2DE1F3}" type="datetime1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2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3E8B-5FCC-4906-AC36-1A8B8655FF33}" type="datetime1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BD87D-6380-42E3-891E-D2295C6E0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26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Education Funding Reform Study Committee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October 29, 2019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Historical and Current State Funding </a:t>
            </a:r>
          </a:p>
          <a:p>
            <a:r>
              <a:rPr lang="en-US" dirty="0" smtClean="0"/>
              <a:t>Grant </a:t>
            </a:r>
            <a:r>
              <a:rPr lang="en-US" dirty="0"/>
              <a:t>Gibson, SC Senate Finance Committee staff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28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EFA</a:t>
            </a:r>
            <a:r>
              <a:rPr lang="en-US" dirty="0" smtClean="0"/>
              <a:t> Formula: </a:t>
            </a:r>
            <a:br>
              <a:rPr lang="en-US" dirty="0" smtClean="0"/>
            </a:br>
            <a:r>
              <a:rPr lang="en-US" dirty="0" smtClean="0"/>
              <a:t>How is it calculated?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296" y="2097741"/>
            <a:ext cx="9692640" cy="4101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District Formula</a:t>
            </a:r>
          </a:p>
          <a:p>
            <a:pPr marL="0" indent="0">
              <a:buNone/>
            </a:pPr>
            <a:r>
              <a:rPr lang="en-US" sz="2400" b="1" dirty="0"/>
              <a:t>Calculation of District’s Local Required Support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 smtClean="0"/>
              <a:t>0.3 X (State </a:t>
            </a:r>
            <a:r>
              <a:rPr lang="en-US" sz="2400" dirty="0"/>
              <a:t>Weighted Pupil Units X Base Student Cost X Districts Index of Taxpaying Ability) = </a:t>
            </a:r>
            <a:r>
              <a:rPr lang="en-US" sz="2400" dirty="0" smtClean="0"/>
              <a:t>District's </a:t>
            </a:r>
            <a:r>
              <a:rPr lang="en-US" sz="2400" dirty="0"/>
              <a:t>Local Required Support</a:t>
            </a:r>
            <a:endParaRPr lang="en-US" sz="2400" b="1" dirty="0"/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Calculation </a:t>
            </a:r>
            <a:r>
              <a:rPr lang="en-US" sz="2400" b="1" dirty="0"/>
              <a:t>of District’s State Allocation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(District's Weighted Pupil Units X Base Student Cost) - Local Required Effort = District State Allocation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 smtClean="0"/>
              <a:t>Fiscal Year 1981-82</a:t>
            </a:r>
            <a:br>
              <a:rPr lang="en-US" sz="3600" dirty="0" smtClean="0"/>
            </a:br>
            <a:r>
              <a:rPr lang="en-US" sz="3600" dirty="0" smtClean="0"/>
              <a:t>Total Appropriations to School Districts</a:t>
            </a:r>
            <a:br>
              <a:rPr lang="en-US" sz="3600" dirty="0" smtClean="0"/>
            </a:br>
            <a:r>
              <a:rPr lang="en-US" sz="3600" dirty="0" smtClean="0"/>
              <a:t>(Act 178 of 1981)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Distribution to Subdivisions: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Aid to School Districts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Education Finance Act						$503,143,508</a:t>
            </a:r>
          </a:p>
          <a:p>
            <a:pPr marL="0" indent="0">
              <a:buNone/>
            </a:pPr>
            <a:r>
              <a:rPr lang="en-US" dirty="0" smtClean="0"/>
              <a:t>State Employer Contributions: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State Retirement – Public School Employees		$ 50,121,169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Group Life Insurance – Public School				$   2,148,050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Social Security – Public School Employees			$ 48,585,472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Health Insurance – Public School Employees		</a:t>
            </a:r>
            <a:r>
              <a:rPr lang="en-US" u="sng" dirty="0" smtClean="0"/>
              <a:t>$ 22,627,040</a:t>
            </a:r>
          </a:p>
          <a:p>
            <a:pPr marL="0" indent="0">
              <a:buNone/>
            </a:pPr>
            <a:r>
              <a:rPr lang="en-US" dirty="0" smtClean="0"/>
              <a:t>Total State Employer Contributions				$123,481,731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4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786457"/>
          </a:xfrm>
        </p:spPr>
        <p:txBody>
          <a:bodyPr/>
          <a:lstStyle/>
          <a:p>
            <a:r>
              <a:rPr lang="en-US" dirty="0" smtClean="0"/>
              <a:t>Base Student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1" y="1429790"/>
            <a:ext cx="9220477" cy="51289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Current </a:t>
            </a:r>
            <a:r>
              <a:rPr lang="en-US" dirty="0" err="1"/>
              <a:t>EFA</a:t>
            </a:r>
            <a:r>
              <a:rPr lang="en-US" dirty="0"/>
              <a:t> Allocation			</a:t>
            </a:r>
            <a:r>
              <a:rPr lang="en-US" dirty="0" smtClean="0"/>
              <a:t>	$1,837,608,440</a:t>
            </a:r>
            <a:endParaRPr lang="en-US" dirty="0"/>
          </a:p>
          <a:p>
            <a:pPr>
              <a:buNone/>
            </a:pPr>
            <a:r>
              <a:rPr lang="en-US" dirty="0"/>
              <a:t>	Equates to a BSC of $</a:t>
            </a:r>
            <a:r>
              <a:rPr lang="en-US" dirty="0" smtClean="0"/>
              <a:t>2,489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EFA</a:t>
            </a:r>
            <a:r>
              <a:rPr lang="en-US" dirty="0" smtClean="0"/>
              <a:t> Allocation in FY 2018-19			$1,822,608,440</a:t>
            </a:r>
          </a:p>
          <a:p>
            <a:pPr>
              <a:buNone/>
            </a:pPr>
            <a:r>
              <a:rPr lang="en-US" dirty="0" smtClean="0"/>
              <a:t>	Equates to a BSC of $2,485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EFA</a:t>
            </a:r>
            <a:r>
              <a:rPr lang="en-US" dirty="0" smtClean="0"/>
              <a:t> Allocation in FY 2017-18 </a:t>
            </a:r>
            <a:r>
              <a:rPr lang="en-US" dirty="0"/>
              <a:t>			$</a:t>
            </a:r>
            <a:r>
              <a:rPr lang="en-US" dirty="0" smtClean="0"/>
              <a:t>1,777,702,211</a:t>
            </a:r>
            <a:endParaRPr lang="en-US" dirty="0"/>
          </a:p>
          <a:p>
            <a:pPr>
              <a:buNone/>
            </a:pPr>
            <a:r>
              <a:rPr lang="en-US" dirty="0"/>
              <a:t>	Equates to a BSC of $</a:t>
            </a:r>
            <a:r>
              <a:rPr lang="en-US" dirty="0" smtClean="0"/>
              <a:t>2,425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EFA Allocation in FY </a:t>
            </a:r>
            <a:r>
              <a:rPr lang="en-US" dirty="0" smtClean="0"/>
              <a:t>2016-17</a:t>
            </a:r>
            <a:r>
              <a:rPr lang="en-US" dirty="0"/>
              <a:t>		</a:t>
            </a:r>
            <a:r>
              <a:rPr lang="en-US" dirty="0" smtClean="0"/>
              <a:t>	$1,728,148,671</a:t>
            </a:r>
            <a:endParaRPr lang="en-US" dirty="0"/>
          </a:p>
          <a:p>
            <a:pPr>
              <a:buNone/>
            </a:pPr>
            <a:r>
              <a:rPr lang="en-US" dirty="0"/>
              <a:t>	Equates to a BSC of $</a:t>
            </a:r>
            <a:r>
              <a:rPr lang="en-US" dirty="0" smtClean="0"/>
              <a:t>2,350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60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470" y="223059"/>
            <a:ext cx="9800705" cy="63772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900" dirty="0" smtClean="0">
                <a:solidFill>
                  <a:schemeClr val="accent1"/>
                </a:solidFill>
              </a:rPr>
              <a:t>Index of Taxpaying Ability </a:t>
            </a:r>
          </a:p>
          <a:p>
            <a:pPr algn="ctr">
              <a:buNone/>
            </a:pPr>
            <a:r>
              <a:rPr lang="en-US" sz="3300" dirty="0" smtClean="0"/>
              <a:t>State Summary</a:t>
            </a:r>
          </a:p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sz="1300" dirty="0"/>
              <a:t>Owner </a:t>
            </a:r>
            <a:r>
              <a:rPr lang="en-US" sz="1300" dirty="0" smtClean="0"/>
              <a:t>Occupied Homes  	 4% (Exempt from School Operating Taxes)</a:t>
            </a:r>
            <a:r>
              <a:rPr lang="en-US" sz="1300" dirty="0"/>
              <a:t>	</a:t>
            </a:r>
            <a:r>
              <a:rPr lang="en-US" sz="1300" dirty="0" smtClean="0"/>
              <a:t>	    8,592,855,992</a:t>
            </a:r>
            <a:endParaRPr lang="en-US" sz="1300" dirty="0"/>
          </a:p>
          <a:p>
            <a:pPr>
              <a:buNone/>
            </a:pPr>
            <a:r>
              <a:rPr lang="en-US" sz="1300" dirty="0"/>
              <a:t>All Other Real </a:t>
            </a:r>
            <a:r>
              <a:rPr lang="en-US" sz="1300" dirty="0" smtClean="0"/>
              <a:t>Property   	6%   (Second Homes </a:t>
            </a:r>
            <a:r>
              <a:rPr lang="en-US" sz="1300" dirty="0" err="1" smtClean="0"/>
              <a:t>etc</a:t>
            </a:r>
            <a:r>
              <a:rPr lang="en-US" sz="1300" dirty="0" smtClean="0"/>
              <a:t>)			    	    9,115,536,576</a:t>
            </a:r>
            <a:endParaRPr lang="en-US" sz="1300" dirty="0"/>
          </a:p>
          <a:p>
            <a:pPr>
              <a:buNone/>
            </a:pPr>
            <a:r>
              <a:rPr lang="en-US" sz="1300" dirty="0"/>
              <a:t>Agricultural Property	</a:t>
            </a:r>
            <a:r>
              <a:rPr lang="en-US" sz="1300" dirty="0" smtClean="0"/>
              <a:t>   4% and 6%</a:t>
            </a:r>
            <a:r>
              <a:rPr lang="en-US" sz="1300" dirty="0"/>
              <a:t>	</a:t>
            </a:r>
            <a:r>
              <a:rPr lang="en-US" sz="1300" dirty="0" smtClean="0"/>
              <a:t>   	   	  </a:t>
            </a:r>
            <a:r>
              <a:rPr lang="en-US" sz="1300" dirty="0"/>
              <a:t> </a:t>
            </a:r>
            <a:r>
              <a:rPr lang="en-US" sz="1300" dirty="0" smtClean="0"/>
              <a:t>                         	       128,765,431</a:t>
            </a:r>
            <a:endParaRPr lang="en-US" sz="1300" dirty="0"/>
          </a:p>
          <a:p>
            <a:pPr>
              <a:buNone/>
            </a:pPr>
            <a:r>
              <a:rPr lang="en-US" sz="1300" dirty="0" smtClean="0"/>
              <a:t>Motor Vehicles	6%					     2,358,255,213</a:t>
            </a:r>
          </a:p>
          <a:p>
            <a:pPr>
              <a:buNone/>
            </a:pPr>
            <a:r>
              <a:rPr lang="en-US" sz="1300" dirty="0" smtClean="0"/>
              <a:t>Other Personal </a:t>
            </a:r>
            <a:r>
              <a:rPr lang="en-US" sz="1300" dirty="0"/>
              <a:t>Property	 </a:t>
            </a:r>
            <a:r>
              <a:rPr lang="en-US" sz="1300" dirty="0" smtClean="0"/>
              <a:t>  10.5%</a:t>
            </a:r>
            <a:r>
              <a:rPr lang="en-US" sz="1300" dirty="0"/>
              <a:t> </a:t>
            </a:r>
            <a:r>
              <a:rPr lang="en-US" sz="1300" dirty="0" smtClean="0"/>
              <a:t>(boats and airplanes mainly)</a:t>
            </a:r>
            <a:r>
              <a:rPr lang="en-US" sz="1300" dirty="0"/>
              <a:t>	</a:t>
            </a:r>
            <a:r>
              <a:rPr lang="en-US" sz="1300" dirty="0" smtClean="0"/>
              <a:t>   	  	        342,369,769</a:t>
            </a:r>
            <a:endParaRPr lang="en-US" sz="1300" dirty="0"/>
          </a:p>
          <a:p>
            <a:pPr>
              <a:buNone/>
            </a:pPr>
            <a:r>
              <a:rPr lang="en-US" sz="1300" dirty="0" smtClean="0"/>
              <a:t>Manufacturing Property </a:t>
            </a:r>
            <a:r>
              <a:rPr lang="en-US" sz="1300" dirty="0"/>
              <a:t>(</a:t>
            </a:r>
            <a:r>
              <a:rPr lang="en-US" sz="1300" dirty="0" err="1"/>
              <a:t>DOR</a:t>
            </a:r>
            <a:r>
              <a:rPr lang="en-US" sz="1300" dirty="0" smtClean="0"/>
              <a:t>)  10.5%</a:t>
            </a:r>
            <a:r>
              <a:rPr lang="en-US" sz="1300" dirty="0"/>
              <a:t>	</a:t>
            </a:r>
            <a:r>
              <a:rPr lang="en-US" sz="1300" dirty="0" smtClean="0"/>
              <a:t>		</a:t>
            </a:r>
            <a:r>
              <a:rPr lang="en-US" sz="1300" dirty="0"/>
              <a:t> </a:t>
            </a:r>
            <a:r>
              <a:rPr lang="en-US" sz="1300" dirty="0" smtClean="0"/>
              <a:t>   	</a:t>
            </a:r>
            <a:r>
              <a:rPr lang="en-US" sz="1300" dirty="0"/>
              <a:t> </a:t>
            </a:r>
            <a:r>
              <a:rPr lang="en-US" sz="1300" dirty="0" smtClean="0"/>
              <a:t>  	        814,237,657</a:t>
            </a:r>
            <a:endParaRPr lang="en-US" sz="1300" dirty="0"/>
          </a:p>
          <a:p>
            <a:pPr>
              <a:buNone/>
            </a:pPr>
            <a:r>
              <a:rPr lang="en-US" sz="1300" dirty="0" smtClean="0"/>
              <a:t>Utility Property		10.5%				     1,856,216,785</a:t>
            </a:r>
          </a:p>
          <a:p>
            <a:pPr>
              <a:buNone/>
            </a:pPr>
            <a:r>
              <a:rPr lang="en-US" sz="1300" dirty="0" smtClean="0"/>
              <a:t>Business Personal Property		10.5%		</a:t>
            </a:r>
            <a:r>
              <a:rPr lang="en-US" sz="1300" dirty="0"/>
              <a:t>	 </a:t>
            </a:r>
            <a:r>
              <a:rPr lang="en-US" sz="1300" dirty="0" smtClean="0"/>
              <a:t> 	         821,342,065</a:t>
            </a:r>
          </a:p>
          <a:p>
            <a:pPr>
              <a:buNone/>
            </a:pPr>
            <a:r>
              <a:rPr lang="en-US" sz="1300" dirty="0" smtClean="0"/>
              <a:t>Motor Carrier		9.5%				            92,177,186</a:t>
            </a:r>
          </a:p>
          <a:p>
            <a:pPr>
              <a:buNone/>
            </a:pPr>
            <a:r>
              <a:rPr lang="en-US" sz="1300" dirty="0" smtClean="0"/>
              <a:t>Fee </a:t>
            </a:r>
            <a:r>
              <a:rPr lang="en-US" sz="1300" dirty="0"/>
              <a:t>in Lieu and Joint Industrial Park	</a:t>
            </a:r>
            <a:r>
              <a:rPr lang="en-US" sz="1300" dirty="0" smtClean="0"/>
              <a:t>				       1,445,310,579</a:t>
            </a:r>
            <a:endParaRPr lang="en-US" sz="1300" dirty="0"/>
          </a:p>
          <a:p>
            <a:pPr>
              <a:buNone/>
            </a:pPr>
            <a:r>
              <a:rPr lang="en-US" sz="1300" dirty="0"/>
              <a:t>Tier 1, 2 and 3 </a:t>
            </a:r>
            <a:r>
              <a:rPr lang="en-US" sz="1300" dirty="0" smtClean="0"/>
              <a:t>Imputed    (Owner Occupied Homes)</a:t>
            </a:r>
            <a:r>
              <a:rPr lang="en-US" sz="1300" dirty="0"/>
              <a:t>		</a:t>
            </a:r>
            <a:r>
              <a:rPr lang="en-US" sz="1300" dirty="0" smtClean="0"/>
              <a:t>	    	       6,504,999,124</a:t>
            </a:r>
            <a:endParaRPr lang="en-US" sz="1300" dirty="0"/>
          </a:p>
          <a:p>
            <a:pPr>
              <a:buNone/>
            </a:pPr>
            <a:endParaRPr lang="en-US" sz="1300" dirty="0"/>
          </a:p>
          <a:p>
            <a:pPr>
              <a:buNone/>
            </a:pPr>
            <a:r>
              <a:rPr lang="en-US" sz="1300" dirty="0"/>
              <a:t>TOTAL						</a:t>
            </a:r>
            <a:r>
              <a:rPr lang="en-US" sz="1300" dirty="0" smtClean="0"/>
              <a:t>	     23,479,210,385 **</a:t>
            </a:r>
          </a:p>
          <a:p>
            <a:pPr>
              <a:buNone/>
            </a:pPr>
            <a:r>
              <a:rPr lang="en-US" sz="1300" dirty="0" smtClean="0"/>
              <a:t>**Does NOT include Owner-Occupied Homes</a:t>
            </a: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8493211" y="609601"/>
            <a:ext cx="2022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Index Year </a:t>
            </a:r>
            <a:r>
              <a:rPr lang="en-US" dirty="0" smtClean="0">
                <a:solidFill>
                  <a:prstClr val="black"/>
                </a:solidFill>
              </a:rPr>
              <a:t>2019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Tax Year </a:t>
            </a:r>
            <a:r>
              <a:rPr lang="en-US" dirty="0" smtClean="0">
                <a:solidFill>
                  <a:prstClr val="black"/>
                </a:solidFill>
              </a:rPr>
              <a:t>2017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38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8350" y="133003"/>
            <a:ext cx="9077498" cy="654211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5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Index Calculation</a:t>
            </a:r>
            <a:br>
              <a:rPr lang="en-US" dirty="0"/>
            </a:br>
            <a:r>
              <a:rPr lang="en-US" dirty="0"/>
              <a:t>For Abbeville School District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/>
          </a:p>
          <a:p>
            <a:pPr>
              <a:buNone/>
            </a:pPr>
            <a:r>
              <a:rPr lang="en-US" sz="2400" dirty="0"/>
              <a:t>District Fiscal Capacity		</a:t>
            </a:r>
            <a:r>
              <a:rPr lang="en-US" sz="2400" dirty="0" smtClean="0"/>
              <a:t>	63,088,273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Statewide Fiscal Capacity		</a:t>
            </a:r>
            <a:r>
              <a:rPr lang="en-US" sz="2400" dirty="0" smtClean="0"/>
              <a:t>23,479,210,385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Index of Taxpaying Ability 	</a:t>
            </a:r>
            <a:r>
              <a:rPr lang="en-US" sz="2400" dirty="0" smtClean="0"/>
              <a:t>	.00269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smtClean="0"/>
              <a:t>(63,088,273 / 23,479,210,385) = .00269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6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Calculating Total </a:t>
            </a:r>
            <a:r>
              <a:rPr lang="en-US" dirty="0" err="1" smtClean="0"/>
              <a:t>EFA</a:t>
            </a:r>
            <a:r>
              <a:rPr lang="en-US" dirty="0" smtClean="0"/>
              <a:t>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655" y="2209801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Base Student Cost </a:t>
            </a:r>
          </a:p>
          <a:p>
            <a:pPr marL="0" indent="0" algn="ctr">
              <a:buNone/>
            </a:pPr>
            <a:r>
              <a:rPr lang="en-US" dirty="0" smtClean="0"/>
              <a:t>X</a:t>
            </a:r>
          </a:p>
          <a:p>
            <a:pPr marL="0" indent="0" algn="ctr">
              <a:buNone/>
            </a:pPr>
            <a:r>
              <a:rPr lang="en-US" dirty="0" smtClean="0"/>
              <a:t>Weighted Pupil Units</a:t>
            </a:r>
          </a:p>
          <a:p>
            <a:pPr marL="0" indent="0" algn="ctr">
              <a:buNone/>
            </a:pPr>
            <a:r>
              <a:rPr lang="en-US" dirty="0"/>
              <a:t>=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Total Funding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2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Calculating </a:t>
            </a:r>
            <a:r>
              <a:rPr lang="en-US" sz="2800" dirty="0" smtClean="0"/>
              <a:t>Total </a:t>
            </a:r>
            <a:r>
              <a:rPr lang="en-US" sz="2800" dirty="0" err="1" smtClean="0"/>
              <a:t>EFA</a:t>
            </a:r>
            <a:r>
              <a:rPr lang="en-US" sz="2800" dirty="0" smtClean="0"/>
              <a:t> Funding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Using Abbeville as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$2,489</a:t>
            </a:r>
          </a:p>
          <a:p>
            <a:pPr marL="0" indent="0" algn="ctr">
              <a:buNone/>
            </a:pPr>
            <a:r>
              <a:rPr lang="en-US" dirty="0" smtClean="0"/>
              <a:t>X</a:t>
            </a:r>
          </a:p>
          <a:p>
            <a:pPr marL="0" indent="0" algn="ctr">
              <a:buNone/>
            </a:pPr>
            <a:r>
              <a:rPr lang="en-US" dirty="0" smtClean="0"/>
              <a:t>3,979.35</a:t>
            </a:r>
          </a:p>
          <a:p>
            <a:pPr marL="0" indent="0" algn="ctr">
              <a:buNone/>
            </a:pPr>
            <a:r>
              <a:rPr lang="en-US" dirty="0" smtClean="0"/>
              <a:t>=</a:t>
            </a:r>
          </a:p>
          <a:p>
            <a:pPr marL="0" indent="0" algn="ctr">
              <a:buNone/>
            </a:pPr>
            <a:r>
              <a:rPr lang="en-US" dirty="0" smtClean="0"/>
              <a:t>$9,904,602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Calculating Base Student Cost</a:t>
            </a:r>
            <a:br>
              <a:rPr lang="en-US" dirty="0" smtClean="0"/>
            </a:br>
            <a:r>
              <a:rPr lang="en-US" dirty="0" smtClean="0"/>
              <a:t>Local Amount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989439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Base Student Cost</a:t>
            </a:r>
          </a:p>
          <a:p>
            <a:pPr marL="0" indent="0" algn="ctr">
              <a:buNone/>
            </a:pPr>
            <a:r>
              <a:rPr lang="en-US" dirty="0" smtClean="0"/>
              <a:t>X</a:t>
            </a:r>
          </a:p>
          <a:p>
            <a:pPr marL="0" indent="0" algn="ctr">
              <a:buNone/>
            </a:pPr>
            <a:r>
              <a:rPr lang="en-US" dirty="0" smtClean="0"/>
              <a:t>Statewide Weighted Pupil Units</a:t>
            </a:r>
          </a:p>
          <a:p>
            <a:pPr marL="0" indent="0" algn="ctr">
              <a:buNone/>
            </a:pPr>
            <a:r>
              <a:rPr lang="en-US" dirty="0" smtClean="0"/>
              <a:t>X</a:t>
            </a:r>
          </a:p>
          <a:p>
            <a:pPr marL="0" indent="0" algn="ctr">
              <a:buNone/>
            </a:pPr>
            <a:r>
              <a:rPr lang="en-US" dirty="0" smtClean="0"/>
              <a:t>.3 (Statewide Average)</a:t>
            </a:r>
          </a:p>
          <a:p>
            <a:pPr marL="0" indent="0" algn="ctr">
              <a:buNone/>
            </a:pPr>
            <a:r>
              <a:rPr lang="en-US" dirty="0" smtClean="0"/>
              <a:t>X</a:t>
            </a:r>
          </a:p>
          <a:p>
            <a:pPr marL="0" indent="0" algn="ctr">
              <a:buNone/>
            </a:pPr>
            <a:r>
              <a:rPr lang="en-US" dirty="0" smtClean="0"/>
              <a:t>Local Index of Taxpaying Ability</a:t>
            </a:r>
          </a:p>
          <a:p>
            <a:pPr marL="0" indent="0" algn="ctr">
              <a:buNone/>
            </a:pPr>
            <a:r>
              <a:rPr lang="en-US" dirty="0" smtClean="0"/>
              <a:t>=</a:t>
            </a:r>
          </a:p>
          <a:p>
            <a:pPr marL="0" indent="0" algn="ctr">
              <a:buNone/>
            </a:pPr>
            <a:r>
              <a:rPr lang="en-US" dirty="0" smtClean="0"/>
              <a:t>Local Required Support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9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Calculating Base Student Cost</a:t>
            </a:r>
            <a:br>
              <a:rPr lang="en-US" dirty="0" smtClean="0"/>
            </a:br>
            <a:r>
              <a:rPr lang="en-US" dirty="0" smtClean="0"/>
              <a:t>Local Amount Using Abbeville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09801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$2,489</a:t>
            </a:r>
          </a:p>
          <a:p>
            <a:pPr marL="0" indent="0" algn="ctr">
              <a:buNone/>
            </a:pPr>
            <a:r>
              <a:rPr lang="en-US" dirty="0" smtClean="0"/>
              <a:t>X</a:t>
            </a:r>
          </a:p>
          <a:p>
            <a:pPr marL="0" indent="0" algn="ctr">
              <a:buNone/>
            </a:pPr>
            <a:r>
              <a:rPr lang="en-US" dirty="0" smtClean="0"/>
              <a:t>991,411.02</a:t>
            </a:r>
          </a:p>
          <a:p>
            <a:pPr marL="0" indent="0" algn="ctr">
              <a:buNone/>
            </a:pPr>
            <a:r>
              <a:rPr lang="en-US" dirty="0" smtClean="0"/>
              <a:t>X</a:t>
            </a:r>
          </a:p>
          <a:p>
            <a:pPr marL="0" indent="0" algn="ctr">
              <a:buNone/>
            </a:pPr>
            <a:r>
              <a:rPr lang="en-US" dirty="0" smtClean="0"/>
              <a:t>.3 </a:t>
            </a:r>
          </a:p>
          <a:p>
            <a:pPr marL="0" indent="0" algn="ctr">
              <a:buNone/>
            </a:pPr>
            <a:r>
              <a:rPr lang="en-US" dirty="0" smtClean="0"/>
              <a:t>X</a:t>
            </a:r>
          </a:p>
          <a:p>
            <a:pPr marL="0" indent="0" algn="ctr">
              <a:buNone/>
            </a:pPr>
            <a:r>
              <a:rPr lang="en-US" dirty="0" smtClean="0"/>
              <a:t>.00269</a:t>
            </a:r>
          </a:p>
          <a:p>
            <a:pPr marL="0" indent="0" algn="ctr">
              <a:buNone/>
            </a:pPr>
            <a:r>
              <a:rPr lang="en-US" dirty="0" smtClean="0"/>
              <a:t>=</a:t>
            </a:r>
          </a:p>
          <a:p>
            <a:pPr marL="0" indent="0" algn="ctr">
              <a:buNone/>
            </a:pPr>
            <a:r>
              <a:rPr lang="en-US" dirty="0" smtClean="0"/>
              <a:t>$1,991,371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9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Before</a:t>
            </a:r>
            <a:r>
              <a:rPr lang="en-US" dirty="0" smtClean="0"/>
              <a:t> Education Finance Act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1951 – SC adopts 3% retail sales tax for public education</a:t>
            </a:r>
          </a:p>
          <a:p>
            <a:r>
              <a:rPr lang="en-US" sz="3200" dirty="0" smtClean="0"/>
              <a:t>1669 – SC increases sales tax from 3% to 4% for public education</a:t>
            </a:r>
          </a:p>
          <a:p>
            <a:r>
              <a:rPr lang="en-US" sz="3200" dirty="0" smtClean="0"/>
              <a:t>1975 – SC enacts Act 208 to create uniform property classifications and equitable assessment rates</a:t>
            </a:r>
          </a:p>
          <a:p>
            <a:r>
              <a:rPr lang="en-US" sz="3200" dirty="0" smtClean="0"/>
              <a:t>Nationally – School equity lawsuits in Texas, New Jersey, New York</a:t>
            </a:r>
          </a:p>
          <a:p>
            <a:r>
              <a:rPr lang="en-US" sz="3200" dirty="0" smtClean="0"/>
              <a:t>1977 – Education Finance Act (</a:t>
            </a:r>
            <a:r>
              <a:rPr lang="en-US" sz="3200" dirty="0" err="1" smtClean="0"/>
              <a:t>EFA</a:t>
            </a:r>
            <a:r>
              <a:rPr lang="en-US" sz="3200" dirty="0" smtClean="0"/>
              <a:t>) enacted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9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EFA</a:t>
            </a:r>
            <a:r>
              <a:rPr lang="en-US" dirty="0" smtClean="0"/>
              <a:t> and Base Student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Abbeville School District</a:t>
            </a:r>
          </a:p>
          <a:p>
            <a:r>
              <a:rPr lang="en-US" dirty="0" smtClean="0"/>
              <a:t>Local Share	$1,991,371</a:t>
            </a:r>
          </a:p>
          <a:p>
            <a:r>
              <a:rPr lang="en-US" dirty="0" smtClean="0"/>
              <a:t>State Share	$7,913,231</a:t>
            </a:r>
          </a:p>
          <a:p>
            <a:r>
              <a:rPr lang="en-US" dirty="0" smtClean="0"/>
              <a:t>Total </a:t>
            </a:r>
            <a:r>
              <a:rPr lang="en-US" dirty="0" err="1" smtClean="0"/>
              <a:t>EFA</a:t>
            </a:r>
            <a:r>
              <a:rPr lang="en-US" dirty="0" smtClean="0"/>
              <a:t>		$9,904,602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80% State Support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429" y="86264"/>
            <a:ext cx="7498080" cy="674185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4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076" y="157307"/>
            <a:ext cx="10515600" cy="1325563"/>
          </a:xfrm>
        </p:spPr>
        <p:txBody>
          <a:bodyPr/>
          <a:lstStyle/>
          <a:p>
            <a:r>
              <a:rPr lang="en-US" dirty="0" smtClean="0"/>
              <a:t>Historical General Fund Appropriations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760" y="1354976"/>
            <a:ext cx="11596809" cy="536202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1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49146" y="0"/>
            <a:ext cx="67565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Historical </a:t>
            </a:r>
            <a:r>
              <a:rPr lang="en-US" sz="4400" dirty="0" err="1">
                <a:solidFill>
                  <a:schemeClr val="accent1"/>
                </a:solidFill>
              </a:rPr>
              <a:t>EIA</a:t>
            </a:r>
            <a:r>
              <a:rPr lang="en-US" sz="4400" dirty="0">
                <a:solidFill>
                  <a:schemeClr val="accent1"/>
                </a:solidFill>
              </a:rPr>
              <a:t> Appropriations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312" y="630733"/>
            <a:ext cx="9468196" cy="615245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3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7662" y="0"/>
            <a:ext cx="799949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accent1"/>
                </a:solidFill>
              </a:rPr>
              <a:t>Historical </a:t>
            </a:r>
            <a:r>
              <a:rPr lang="en-US" sz="4400" dirty="0" err="1">
                <a:solidFill>
                  <a:schemeClr val="accent1"/>
                </a:solidFill>
              </a:rPr>
              <a:t>EIA</a:t>
            </a:r>
            <a:r>
              <a:rPr lang="en-US" sz="4400" dirty="0">
                <a:solidFill>
                  <a:schemeClr val="accent1"/>
                </a:solidFill>
              </a:rPr>
              <a:t> Appropriations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696" y="653972"/>
            <a:ext cx="9882784" cy="6111594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What has changed over time????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Defined Minimum Program no longer exists</a:t>
            </a:r>
          </a:p>
          <a:p>
            <a:r>
              <a:rPr lang="en-US" dirty="0" smtClean="0"/>
              <a:t>Employer Contribution no longer 100% State funded</a:t>
            </a:r>
          </a:p>
          <a:p>
            <a:r>
              <a:rPr lang="en-US" dirty="0" smtClean="0"/>
              <a:t>Weighted Pupil Units changed by Proviso in FY 2014-15:</a:t>
            </a:r>
          </a:p>
          <a:p>
            <a:pPr lvl="1"/>
            <a:r>
              <a:rPr lang="en-US" dirty="0" smtClean="0"/>
              <a:t>All Students a 1.0</a:t>
            </a:r>
          </a:p>
          <a:p>
            <a:pPr lvl="1"/>
            <a:r>
              <a:rPr lang="en-US" dirty="0" smtClean="0"/>
              <a:t>New Personalized Learning Weights:</a:t>
            </a:r>
          </a:p>
          <a:p>
            <a:pPr lvl="2"/>
            <a:r>
              <a:rPr lang="en-US" dirty="0" smtClean="0"/>
              <a:t>Gifted and Talented		0.15</a:t>
            </a:r>
          </a:p>
          <a:p>
            <a:pPr lvl="2"/>
            <a:r>
              <a:rPr lang="en-US" dirty="0" smtClean="0"/>
              <a:t>Academic Assistance		0.15</a:t>
            </a:r>
          </a:p>
          <a:p>
            <a:pPr lvl="2"/>
            <a:r>
              <a:rPr lang="en-US" dirty="0" smtClean="0"/>
              <a:t>Limited English Proficiency	0.2</a:t>
            </a:r>
          </a:p>
          <a:p>
            <a:pPr lvl="2"/>
            <a:r>
              <a:rPr lang="en-US" dirty="0" smtClean="0"/>
              <a:t>Pupils in Poverty		0.2</a:t>
            </a:r>
          </a:p>
          <a:p>
            <a:pPr lvl="2"/>
            <a:r>
              <a:rPr lang="en-US" dirty="0" smtClean="0"/>
              <a:t>Dual Credit Enrollment		0.15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2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418" y="159380"/>
            <a:ext cx="7315199" cy="6608109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0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What has changed over time????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Assessment Ratio on Cars lowered from 10.5% to 6.0%</a:t>
            </a:r>
          </a:p>
          <a:p>
            <a:r>
              <a:rPr lang="en-US" dirty="0" smtClean="0"/>
              <a:t>Index of Taxpaying Ability uses an imputed value for owner-occupied homes</a:t>
            </a:r>
          </a:p>
          <a:p>
            <a:r>
              <a:rPr lang="en-US" dirty="0" smtClean="0"/>
              <a:t>District Flexibility</a:t>
            </a:r>
          </a:p>
          <a:p>
            <a:r>
              <a:rPr lang="en-US" dirty="0" smtClean="0"/>
              <a:t>State Minimum Salary Schedule</a:t>
            </a:r>
          </a:p>
          <a:p>
            <a:r>
              <a:rPr lang="en-US" dirty="0" smtClean="0"/>
              <a:t>Additional Programs and Incentives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5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Since 1983 …..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1984 - </a:t>
            </a:r>
            <a:r>
              <a:rPr lang="en-US" dirty="0" err="1" smtClean="0"/>
              <a:t>EIA</a:t>
            </a:r>
            <a:r>
              <a:rPr lang="en-US" dirty="0" smtClean="0"/>
              <a:t> enacted, increasing sales tax revenue from 4% to 5% with additional penny in a trust fund that is allocated annually</a:t>
            </a:r>
          </a:p>
          <a:p>
            <a:pPr marL="0" indent="0">
              <a:buNone/>
            </a:pPr>
            <a:r>
              <a:rPr lang="en-US" dirty="0" smtClean="0"/>
              <a:t>Key Component: Increasing average teacher salary to Southeastern average using a combination of </a:t>
            </a:r>
            <a:r>
              <a:rPr lang="en-US" dirty="0" err="1" smtClean="0"/>
              <a:t>EIA</a:t>
            </a:r>
            <a:r>
              <a:rPr lang="en-US" dirty="0" smtClean="0"/>
              <a:t>, </a:t>
            </a:r>
            <a:r>
              <a:rPr lang="en-US" dirty="0" err="1" smtClean="0"/>
              <a:t>EFA</a:t>
            </a:r>
            <a:r>
              <a:rPr lang="en-US" dirty="0" smtClean="0"/>
              <a:t> and Local funds and the Statewide minimum salary schedule</a:t>
            </a:r>
          </a:p>
          <a:p>
            <a:r>
              <a:rPr lang="en-US" dirty="0" smtClean="0"/>
              <a:t>1996, 2002, 2006, 2012 – Charter school laws</a:t>
            </a:r>
          </a:p>
          <a:p>
            <a:r>
              <a:rPr lang="en-US" dirty="0" smtClean="0"/>
              <a:t>1998, 2001 – Education Accountability Act (</a:t>
            </a:r>
            <a:r>
              <a:rPr lang="en-US" dirty="0" err="1" smtClean="0"/>
              <a:t>EAA</a:t>
            </a:r>
            <a:r>
              <a:rPr lang="en-US" dirty="0" smtClean="0"/>
              <a:t>) &amp; No Child Left Behind – Move from equity to adequacy in funding</a:t>
            </a:r>
          </a:p>
          <a:p>
            <a:r>
              <a:rPr lang="en-US" dirty="0" smtClean="0"/>
              <a:t>2005 – Education and Economic Development Act (</a:t>
            </a:r>
            <a:r>
              <a:rPr lang="en-US" dirty="0" err="1" smtClean="0"/>
              <a:t>EEDA</a:t>
            </a:r>
            <a:r>
              <a:rPr lang="en-US" dirty="0" smtClean="0"/>
              <a:t>) and Student Health &amp; Fitness Act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38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dirty="0" smtClean="0"/>
              <a:t>Since 1983 …..</a:t>
            </a:r>
            <a:br>
              <a:rPr lang="en-US" dirty="0" smtClean="0"/>
            </a:b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2006 – Act 388</a:t>
            </a:r>
          </a:p>
          <a:p>
            <a:r>
              <a:rPr lang="en-US" dirty="0" smtClean="0"/>
              <a:t>2007 – SC Virtual School Program</a:t>
            </a:r>
          </a:p>
          <a:p>
            <a:r>
              <a:rPr lang="en-US" dirty="0" smtClean="0"/>
              <a:t>2009 – District </a:t>
            </a:r>
            <a:r>
              <a:rPr lang="en-US" dirty="0" err="1" smtClean="0"/>
              <a:t>Flexiblity</a:t>
            </a:r>
            <a:endParaRPr lang="en-US" dirty="0" smtClean="0"/>
          </a:p>
          <a:p>
            <a:r>
              <a:rPr lang="en-US" dirty="0" smtClean="0"/>
              <a:t>2014 – Read to Succeed (summer reading camps, reading coaches,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378" y="470645"/>
            <a:ext cx="9692640" cy="93248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Education Finance Act (</a:t>
            </a:r>
            <a:r>
              <a:rPr lang="en-US" dirty="0" err="1" smtClean="0"/>
              <a:t>EFA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sz="2700" dirty="0" smtClean="0"/>
              <a:t>Act 163 of 1977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6447" y="1479176"/>
            <a:ext cx="9305365" cy="5230906"/>
          </a:xfrm>
        </p:spPr>
        <p:txBody>
          <a:bodyPr>
            <a:normAutofit/>
          </a:bodyPr>
          <a:lstStyle/>
          <a:p>
            <a:r>
              <a:rPr lang="en-US" sz="3200" dirty="0"/>
              <a:t>Legislative Intent</a:t>
            </a:r>
          </a:p>
          <a:p>
            <a:pPr lvl="1"/>
            <a:r>
              <a:rPr lang="en-US" sz="3200" dirty="0"/>
              <a:t>To guarantee each student in SC the availability of at least minimum educational programs and services</a:t>
            </a:r>
          </a:p>
          <a:p>
            <a:pPr lvl="1"/>
            <a:r>
              <a:rPr lang="en-US" sz="3200" dirty="0"/>
              <a:t>To establish a procedure for distribution</a:t>
            </a:r>
          </a:p>
          <a:p>
            <a:pPr lvl="1"/>
            <a:r>
              <a:rPr lang="en-US" sz="3200" dirty="0"/>
              <a:t>To make it possible to offer the minimum program with an </a:t>
            </a:r>
            <a:r>
              <a:rPr lang="en-US" sz="3200" u="sng" dirty="0"/>
              <a:t>equal local tax effort – not equal </a:t>
            </a:r>
            <a:r>
              <a:rPr lang="en-US" sz="3200" u="sng" dirty="0" smtClean="0"/>
              <a:t>dollars</a:t>
            </a:r>
          </a:p>
          <a:p>
            <a:pPr lvl="1"/>
            <a:r>
              <a:rPr lang="en-US" sz="3200" dirty="0"/>
              <a:t>To establish a reasonable balance between state and local portions</a:t>
            </a:r>
          </a:p>
          <a:p>
            <a:pPr lvl="1"/>
            <a:r>
              <a:rPr lang="en-US" sz="3200" dirty="0"/>
              <a:t>To require each district to contribute its fair share</a:t>
            </a:r>
          </a:p>
          <a:p>
            <a:pPr marL="457200" lvl="1" indent="0">
              <a:buNone/>
            </a:pPr>
            <a:endParaRPr lang="en-US" sz="3200" u="sn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8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5380" y="98674"/>
            <a:ext cx="11024321" cy="662632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5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883228"/>
            <a:ext cx="7772400" cy="2682933"/>
          </a:xfrm>
        </p:spPr>
        <p:txBody>
          <a:bodyPr/>
          <a:lstStyle/>
          <a:p>
            <a:r>
              <a:rPr lang="en-US" sz="6545" dirty="0"/>
              <a:t>Thank you.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3550227" y="4416136"/>
            <a:ext cx="5746172" cy="1138844"/>
          </a:xfrm>
        </p:spPr>
        <p:txBody>
          <a:bodyPr/>
          <a:lstStyle/>
          <a:p>
            <a:pPr marL="0" indent="0">
              <a:buNone/>
            </a:pPr>
            <a:r>
              <a:rPr lang="en-US" sz="2727" dirty="0"/>
              <a:t>Questions?</a:t>
            </a:r>
          </a:p>
          <a:p>
            <a:pPr marL="0" indent="0">
              <a:buNone/>
            </a:pPr>
            <a:r>
              <a:rPr lang="en-US" sz="2727" dirty="0" smtClean="0"/>
              <a:t>Grant </a:t>
            </a:r>
            <a:r>
              <a:rPr lang="en-US" sz="2727" dirty="0" smtClean="0"/>
              <a:t>Gibson</a:t>
            </a:r>
            <a:endParaRPr lang="en-US" sz="2727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0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What is the </a:t>
            </a:r>
            <a:r>
              <a:rPr lang="en-US" sz="4800" dirty="0" err="1" smtClean="0"/>
              <a:t>EFA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Foundation program for district and school operations</a:t>
            </a:r>
          </a:p>
          <a:p>
            <a:r>
              <a:rPr lang="en-US" sz="3200" dirty="0" smtClean="0"/>
              <a:t>Formula distributes state funds based on local property wealth and weighted pupil units</a:t>
            </a:r>
          </a:p>
          <a:p>
            <a:r>
              <a:rPr lang="en-US" sz="3200" dirty="0" smtClean="0"/>
              <a:t>70% of the statewide cost of the foundation paid by the State</a:t>
            </a:r>
          </a:p>
          <a:p>
            <a:r>
              <a:rPr lang="en-US" sz="3200" dirty="0" smtClean="0"/>
              <a:t>30% paid collectively by local school districts</a:t>
            </a:r>
          </a:p>
          <a:p>
            <a:r>
              <a:rPr lang="en-US" sz="3200" dirty="0" smtClean="0"/>
              <a:t>Individual school district percentages vary based upon local property tax wealth (Index of Taxpaying Ability) and weighted pupil units</a:t>
            </a:r>
          </a:p>
          <a:p>
            <a:r>
              <a:rPr lang="en-US" sz="3200" dirty="0" smtClean="0"/>
              <a:t>Today, percentage of state support for individual school districts varies between 24% and 93%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1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err="1" smtClean="0"/>
              <a:t>EFA</a:t>
            </a:r>
            <a:r>
              <a:rPr lang="en-US" sz="4800" dirty="0" smtClean="0"/>
              <a:t> Foundation Program in Law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Includes</a:t>
            </a:r>
          </a:p>
          <a:p>
            <a:r>
              <a:rPr lang="en-US" dirty="0" smtClean="0"/>
              <a:t>Defined Minimum Program</a:t>
            </a:r>
          </a:p>
          <a:p>
            <a:r>
              <a:rPr lang="en-US" dirty="0" smtClean="0"/>
              <a:t>Base Student Cost</a:t>
            </a:r>
          </a:p>
          <a:p>
            <a:r>
              <a:rPr lang="en-US" dirty="0" smtClean="0"/>
              <a:t>Weightings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Excludes</a:t>
            </a:r>
          </a:p>
          <a:p>
            <a:r>
              <a:rPr lang="en-US" dirty="0" smtClean="0"/>
              <a:t>Transportation</a:t>
            </a:r>
          </a:p>
          <a:p>
            <a:r>
              <a:rPr lang="en-US" dirty="0" smtClean="0"/>
              <a:t>Capital Outlay</a:t>
            </a:r>
          </a:p>
          <a:p>
            <a:r>
              <a:rPr lang="en-US" dirty="0" smtClean="0"/>
              <a:t>Pilot Programs</a:t>
            </a:r>
          </a:p>
          <a:p>
            <a:r>
              <a:rPr lang="en-US" dirty="0" smtClean="0"/>
              <a:t>Adult Education</a:t>
            </a:r>
          </a:p>
          <a:p>
            <a:r>
              <a:rPr lang="en-US" dirty="0" smtClean="0"/>
              <a:t>Textbooks</a:t>
            </a:r>
          </a:p>
          <a:p>
            <a:r>
              <a:rPr lang="en-US" dirty="0" smtClean="0"/>
              <a:t>Food Service </a:t>
            </a:r>
          </a:p>
          <a:p>
            <a:r>
              <a:rPr lang="en-US" dirty="0" smtClean="0"/>
              <a:t>Employee Benefits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 smtClean="0"/>
              <a:t>Weightings as of FY 2013-14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Students:</a:t>
            </a:r>
          </a:p>
          <a:p>
            <a:pPr marL="0" indent="0">
              <a:buNone/>
            </a:pPr>
            <a:r>
              <a:rPr lang="en-US" dirty="0" smtClean="0"/>
              <a:t>Kindergarten		1.30</a:t>
            </a:r>
          </a:p>
          <a:p>
            <a:pPr marL="0" indent="0">
              <a:buNone/>
            </a:pPr>
            <a:r>
              <a:rPr lang="en-US" dirty="0" smtClean="0"/>
              <a:t>Grades 1-3		1.24</a:t>
            </a:r>
          </a:p>
          <a:p>
            <a:pPr marL="0" indent="0">
              <a:buNone/>
            </a:pPr>
            <a:r>
              <a:rPr lang="en-US" dirty="0" smtClean="0"/>
              <a:t>Grades 4-8		1.00</a:t>
            </a:r>
          </a:p>
          <a:p>
            <a:pPr marL="0" indent="0">
              <a:buNone/>
            </a:pPr>
            <a:r>
              <a:rPr lang="en-US" dirty="0" smtClean="0"/>
              <a:t>Grades 9-12		1.25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 smtClean="0"/>
              <a:t>Add-ons:</a:t>
            </a:r>
          </a:p>
          <a:p>
            <a:pPr marL="0" indent="0">
              <a:buNone/>
            </a:pPr>
            <a:r>
              <a:rPr lang="en-US" sz="2400" dirty="0" smtClean="0"/>
              <a:t>Early Childhood Assistance	0.26</a:t>
            </a:r>
          </a:p>
          <a:p>
            <a:pPr marL="0" indent="0">
              <a:buNone/>
            </a:pPr>
            <a:r>
              <a:rPr lang="en-US" sz="2400" dirty="0" smtClean="0"/>
              <a:t>Academic Assistance		0.114</a:t>
            </a:r>
          </a:p>
          <a:p>
            <a:pPr marL="0" indent="0">
              <a:buNone/>
            </a:pPr>
            <a:r>
              <a:rPr lang="en-US" sz="2400" dirty="0" smtClean="0"/>
              <a:t>Adult Education			0.15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Students with Special Needs:</a:t>
            </a:r>
          </a:p>
          <a:p>
            <a:pPr marL="0" indent="0">
              <a:buNone/>
            </a:pPr>
            <a:r>
              <a:rPr lang="en-US" dirty="0" smtClean="0"/>
              <a:t>Handicapped		1.74 to 2.57</a:t>
            </a:r>
          </a:p>
          <a:p>
            <a:pPr marL="0" indent="0">
              <a:buNone/>
            </a:pPr>
            <a:r>
              <a:rPr lang="en-US" dirty="0" smtClean="0"/>
              <a:t>Speech		1.90</a:t>
            </a:r>
          </a:p>
          <a:p>
            <a:pPr marL="0" indent="0">
              <a:buNone/>
            </a:pPr>
            <a:r>
              <a:rPr lang="en-US" dirty="0" smtClean="0"/>
              <a:t>Homebound		2.10</a:t>
            </a:r>
          </a:p>
          <a:p>
            <a:pPr marL="0" indent="0">
              <a:buNone/>
            </a:pPr>
            <a:r>
              <a:rPr lang="en-US" dirty="0" smtClean="0"/>
              <a:t>Career &amp; Tech	1.29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0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Original Base Student Cost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At the District Level: </a:t>
            </a:r>
            <a:r>
              <a:rPr lang="en-US" sz="3200" b="1" u="sng" dirty="0" smtClean="0">
                <a:solidFill>
                  <a:srgbClr val="FF0000"/>
                </a:solidFill>
              </a:rPr>
              <a:t>6,000</a:t>
            </a:r>
            <a:r>
              <a:rPr lang="en-US" sz="3200" b="1" u="sng" dirty="0" smtClean="0"/>
              <a:t> students </a:t>
            </a:r>
          </a:p>
          <a:p>
            <a:r>
              <a:rPr lang="en-US" sz="3200" dirty="0" smtClean="0"/>
              <a:t>One Superintendent</a:t>
            </a:r>
          </a:p>
          <a:p>
            <a:r>
              <a:rPr lang="en-US" sz="3200" dirty="0" smtClean="0"/>
              <a:t>One Fiscal Officer</a:t>
            </a:r>
          </a:p>
          <a:p>
            <a:r>
              <a:rPr lang="en-US" sz="3200" dirty="0" smtClean="0"/>
              <a:t>One Director of Planning for every 3,000 students</a:t>
            </a:r>
          </a:p>
          <a:p>
            <a:r>
              <a:rPr lang="en-US" sz="3200" dirty="0" smtClean="0"/>
              <a:t>One Assistant Superintendent</a:t>
            </a:r>
          </a:p>
          <a:p>
            <a:r>
              <a:rPr lang="en-US" sz="3200" dirty="0" smtClean="0"/>
              <a:t>One Program Consultant for every 750 pupils</a:t>
            </a:r>
          </a:p>
          <a:p>
            <a:r>
              <a:rPr lang="en-US" sz="3200" dirty="0" smtClean="0"/>
              <a:t>Five secretaries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Original Base Student Cost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u="sng" dirty="0" smtClean="0"/>
              <a:t>At the School Level (Minimum size of </a:t>
            </a:r>
            <a:r>
              <a:rPr lang="en-US" sz="3200" b="1" u="sng" dirty="0" smtClean="0">
                <a:solidFill>
                  <a:srgbClr val="FF0000"/>
                </a:solidFill>
              </a:rPr>
              <a:t>375</a:t>
            </a:r>
            <a:r>
              <a:rPr lang="en-US" sz="3200" b="1" u="sng" dirty="0" smtClean="0"/>
              <a:t> students)</a:t>
            </a:r>
          </a:p>
          <a:p>
            <a:r>
              <a:rPr lang="en-US" sz="3200" dirty="0" smtClean="0"/>
              <a:t>One teacher for every 26 pupils</a:t>
            </a:r>
          </a:p>
          <a:p>
            <a:r>
              <a:rPr lang="en-US" sz="3200" dirty="0" smtClean="0"/>
              <a:t>One principal</a:t>
            </a:r>
          </a:p>
          <a:p>
            <a:r>
              <a:rPr lang="en-US" sz="3200" dirty="0" smtClean="0"/>
              <a:t>One assistant principal (if more than 500 pupils)</a:t>
            </a:r>
          </a:p>
          <a:p>
            <a:r>
              <a:rPr lang="en-US" sz="3200" dirty="0" smtClean="0"/>
              <a:t>One secretary</a:t>
            </a:r>
          </a:p>
          <a:p>
            <a:r>
              <a:rPr lang="en-US" sz="3200" dirty="0" smtClean="0"/>
              <a:t>One attendance clerk</a:t>
            </a:r>
          </a:p>
          <a:p>
            <a:r>
              <a:rPr lang="en-US" sz="3200" dirty="0" smtClean="0"/>
              <a:t>One librarian</a:t>
            </a:r>
          </a:p>
          <a:p>
            <a:r>
              <a:rPr lang="en-US" sz="3200" dirty="0" smtClean="0"/>
              <a:t>One library aid (if more than 500 pupils)</a:t>
            </a:r>
          </a:p>
          <a:p>
            <a:r>
              <a:rPr lang="en-US" sz="3200" dirty="0" smtClean="0"/>
              <a:t>One guidance counselor (if more than 500 pupils)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1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Original Base Student Cost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 smtClean="0"/>
              <a:t>Other Items</a:t>
            </a:r>
          </a:p>
          <a:p>
            <a:r>
              <a:rPr lang="en-US" sz="3200" dirty="0" smtClean="0"/>
              <a:t>$7 per pupil for instructional supplies, materials and library books</a:t>
            </a:r>
          </a:p>
          <a:p>
            <a:r>
              <a:rPr lang="en-US" sz="3200" dirty="0" smtClean="0"/>
              <a:t>$10 per staff member for in-service education</a:t>
            </a:r>
          </a:p>
          <a:p>
            <a:r>
              <a:rPr lang="en-US" sz="3200" dirty="0" smtClean="0"/>
              <a:t>Maintenance and Operational Costs</a:t>
            </a:r>
          </a:p>
          <a:p>
            <a:r>
              <a:rPr lang="en-US" sz="3200" dirty="0" smtClean="0"/>
              <a:t>Office Support Costs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BD87D-6380-42E3-891E-D2295C6E07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860</Words>
  <Application>Microsoft Office PowerPoint</Application>
  <PresentationFormat>Widescreen</PresentationFormat>
  <Paragraphs>242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Education Funding Reform Study Committee </vt:lpstr>
      <vt:lpstr>Before Education Finance Act</vt:lpstr>
      <vt:lpstr>Education Finance Act (EFA) Act 163 of 1977</vt:lpstr>
      <vt:lpstr>What is the EFA</vt:lpstr>
      <vt:lpstr>EFA Foundation Program in Law</vt:lpstr>
      <vt:lpstr>Weightings as of FY 2013-14</vt:lpstr>
      <vt:lpstr>Original Base Student Cost</vt:lpstr>
      <vt:lpstr>Original Base Student Cost</vt:lpstr>
      <vt:lpstr>Original Base Student Cost</vt:lpstr>
      <vt:lpstr>EFA Formula:  How is it calculated?</vt:lpstr>
      <vt:lpstr>Fiscal Year 1981-82 Total Appropriations to School Districts (Act 178 of 1981)</vt:lpstr>
      <vt:lpstr>Base Student Cost</vt:lpstr>
      <vt:lpstr>PowerPoint Presentation</vt:lpstr>
      <vt:lpstr>PowerPoint Presentation</vt:lpstr>
      <vt:lpstr>Example of Index Calculation For Abbeville School District </vt:lpstr>
      <vt:lpstr>Calculating Total EFA Funding</vt:lpstr>
      <vt:lpstr>Calculating Total EFA Funding Using Abbeville as Example</vt:lpstr>
      <vt:lpstr>Calculating Base Student Cost Local Amount</vt:lpstr>
      <vt:lpstr>Calculating Base Student Cost Local Amount Using Abbeville Data</vt:lpstr>
      <vt:lpstr>EFA and Base Student Cost</vt:lpstr>
      <vt:lpstr>PowerPoint Presentation</vt:lpstr>
      <vt:lpstr>Historical General Fund Appropriations</vt:lpstr>
      <vt:lpstr>PowerPoint Presentation</vt:lpstr>
      <vt:lpstr>PowerPoint Presentation</vt:lpstr>
      <vt:lpstr>What has changed over time????</vt:lpstr>
      <vt:lpstr>PowerPoint Presentation</vt:lpstr>
      <vt:lpstr>What has changed over time????</vt:lpstr>
      <vt:lpstr>Since 1983 …..</vt:lpstr>
      <vt:lpstr>Since 1983 ….. Continued</vt:lpstr>
      <vt:lpstr>PowerPoint Presentation</vt:lpstr>
      <vt:lpstr>Thank you.</vt:lpstr>
    </vt:vector>
  </TitlesOfParts>
  <Company>Legislative Services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Education Finance Act</dc:title>
  <dc:creator>Grant Gibson</dc:creator>
  <cp:lastModifiedBy>Grant Gibson</cp:lastModifiedBy>
  <cp:revision>28</cp:revision>
  <cp:lastPrinted>2019-10-29T12:53:37Z</cp:lastPrinted>
  <dcterms:created xsi:type="dcterms:W3CDTF">2019-10-07T14:09:44Z</dcterms:created>
  <dcterms:modified xsi:type="dcterms:W3CDTF">2019-10-29T12:53:37Z</dcterms:modified>
</cp:coreProperties>
</file>